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57" r:id="rId5"/>
    <p:sldId id="260" r:id="rId6"/>
    <p:sldId id="267" r:id="rId7"/>
    <p:sldId id="272" r:id="rId8"/>
    <p:sldId id="271" r:id="rId9"/>
    <p:sldId id="274" r:id="rId10"/>
    <p:sldId id="275" r:id="rId11"/>
    <p:sldId id="268" r:id="rId12"/>
    <p:sldId id="269" r:id="rId13"/>
    <p:sldId id="264" r:id="rId14"/>
    <p:sldId id="265" r:id="rId15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5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em Estilo, Sem Grelh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50F628-058B-2A2C-311C-1A36A28D93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BD05449-8E34-76A3-353D-BE468DDEB3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B52BFDD-56DB-020C-108A-977996A6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AFA375E-31BB-09C9-94BC-20A45F158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FE5A4C0-2FA6-D3A3-90A7-DD9987477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85521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2947B0-7DBD-4DC5-E445-D46BED666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DE750100-387E-3C2D-564A-16B3AAA852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0CB0433-500E-815E-0657-546818C95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C21941F-262C-433F-E634-42AF3BD84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0E65E0C-033F-E2D4-FB5F-A0C7A08D1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94845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68956BA-1756-6B39-0D82-F9CFCE665C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767A722F-E895-ACAB-9DEA-5F6A724DB5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E8899B5-257E-6C72-D2DA-F3A506E0D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2D631B1-A863-4AA2-415F-434BA59FA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79EE589-F52F-74EC-E4F9-32E5481B5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30600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CC3F41-C1CB-6D09-A18C-5934CB63E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D0DF919-6AAB-3D18-E132-6EF84CC83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4AAADB6-E2F5-3357-6238-96806511C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8D8004C-38EE-6615-ADA4-3D76B0701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E09A40F-2F49-ADB2-0C27-13E7E792A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0420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DCC9EC-CFAE-5638-4DEF-BF3C3F908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41E15AC-0E45-F33E-19D3-241AD6341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25D5522-B32C-3E8A-1664-62819FB5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ED78E03-D278-BE78-7140-899E27FDB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A5CD74C-1F5A-B2EF-03BE-9A32FE1F5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9322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B064F3-8F0B-616A-9DFB-00C1922F0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A0EA0C7-8FFD-3D19-B84F-C3B93F0EB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422B4353-B6C9-1ED5-C613-7D5A0B6554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0A7E845E-FF25-E1A1-AD1A-7382BCFAF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F2B1CA00-6B97-E835-36F9-43BF577A7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08E2202-9CD9-5FB6-D78C-11F8C26B2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23965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35CECA-C911-0D02-7463-72C5BF5CF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D6F890D-8045-2933-7A20-3339FB77C3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C008B505-36DA-EA1D-7EA4-3197601F17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6736EDF0-76FD-727F-78E6-8E326C146A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A60B9284-F84F-56D7-5681-9A5861596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56B380C1-FF78-7835-2246-6652201B7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A79D2922-F64E-E172-3C58-B70F50781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937CD24C-4FE4-79FD-1BAF-93E8EA38D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48434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FC1BE-0A95-B29B-37CC-FB08E57C3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6219C07B-321B-049C-64EC-CE96522FE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0B3E364F-C20D-C781-CE59-33C33BA8D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59878DF7-A93D-FA4A-FCBA-F8D5443E4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75582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9C80CFF4-AF9F-335C-8754-E130B418C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A3977CBB-52CC-29A4-A0C0-8444261E9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60B2EDE8-2F05-C705-273A-E6D48155A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8688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EDF9FC-6777-3C69-410E-8CD1C3106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7096A0B-99F1-E9AE-0E69-4EFDE7B9E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DC3EBFAC-B4E9-9907-6325-F2662717B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4AA19A6-750F-1A9A-0EB1-3BB884CD7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939BD409-48D0-E230-1CE8-DFAFA932D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8806EBE-2968-906E-F832-2877DD72F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1065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5425F9-7DC4-1565-8D9A-D848ABEC2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03047BDB-A54B-AC23-1046-581649A43D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BD2E8958-AC29-306B-2A57-057F0BA467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5FC65263-4BE9-EE06-8811-A0A94B2D5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C637734-515B-B542-BA88-0AA95129A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BA01055-0B1F-3262-B03A-86E069606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5383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DFA6FA1B-7FD5-FFBB-B855-F85B5B7EC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225B747-6362-B7FD-2AD5-2C87D6F66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CABAC43-FDFE-960C-8455-B9327ED38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A7C691-5951-461D-B6F1-3E53C0437E61}" type="datetimeFigureOut">
              <a:rPr lang="pt-PT" smtClean="0"/>
              <a:t>20/02/2025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9F97BBF-92E8-6825-9D74-84FBA2D095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5BF8F10-6EE3-055B-4ABE-B15764665A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931DF1-9BBB-4337-ACF6-B211FE89DC1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52705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media" Target="../media/media2.wav"/><Relationship Id="rId7" Type="http://schemas.openxmlformats.org/officeDocument/2006/relationships/image" Target="../media/image17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.wav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F8D55ED5-DF18-52DA-3FDB-322C54ACB5E0}"/>
              </a:ext>
            </a:extLst>
          </p:cNvPr>
          <p:cNvSpPr txBox="1"/>
          <p:nvPr/>
        </p:nvSpPr>
        <p:spPr>
          <a:xfrm>
            <a:off x="1061720" y="797246"/>
            <a:ext cx="10068560" cy="2201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pt-PT" sz="4800" b="1" i="0" u="none" strike="noStrike" dirty="0">
                <a:solidFill>
                  <a:srgbClr val="000000"/>
                </a:solidFill>
                <a:effectLst/>
              </a:rPr>
              <a:t>FCED Project </a:t>
            </a:r>
            <a:r>
              <a:rPr lang="pt-PT" sz="4800" b="1" i="0" u="none" strike="noStrike" dirty="0" err="1">
                <a:solidFill>
                  <a:srgbClr val="000000"/>
                </a:solidFill>
                <a:effectLst/>
              </a:rPr>
              <a:t>Presentation</a:t>
            </a:r>
            <a:br>
              <a:rPr lang="pt-PT" sz="4800" b="1" i="0" u="none" strike="noStrike" dirty="0">
                <a:solidFill>
                  <a:srgbClr val="000000"/>
                </a:solidFill>
                <a:effectLst/>
              </a:rPr>
            </a:br>
            <a:r>
              <a:rPr lang="pt-PT" sz="4800" b="1" i="0" u="none" strike="noStrike" dirty="0" err="1">
                <a:solidFill>
                  <a:srgbClr val="000000"/>
                </a:solidFill>
                <a:effectLst/>
              </a:rPr>
              <a:t>Group</a:t>
            </a:r>
            <a:r>
              <a:rPr lang="pt-PT" sz="4800" b="1" i="0" u="none" strike="noStrike" dirty="0">
                <a:solidFill>
                  <a:srgbClr val="000000"/>
                </a:solidFill>
                <a:effectLst/>
              </a:rPr>
              <a:t> 8</a:t>
            </a:r>
            <a:endParaRPr lang="pt-PT" sz="4800" b="1" dirty="0">
              <a:effectLst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6E4C8B8-4239-D980-FD0E-7196C864EE8F}"/>
              </a:ext>
            </a:extLst>
          </p:cNvPr>
          <p:cNvSpPr txBox="1"/>
          <p:nvPr/>
        </p:nvSpPr>
        <p:spPr>
          <a:xfrm>
            <a:off x="718820" y="4402488"/>
            <a:ext cx="10754360" cy="17143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ct val="150000"/>
              </a:lnSpc>
            </a:pPr>
            <a:r>
              <a:rPr lang="pt-PT" dirty="0">
                <a:effectLst/>
              </a:rPr>
              <a:t>José Pedro Evans de Carvalho Nobre João – 202108818</a:t>
            </a:r>
          </a:p>
          <a:p>
            <a:pPr rtl="0">
              <a:lnSpc>
                <a:spcPct val="150000"/>
              </a:lnSpc>
            </a:pPr>
            <a:r>
              <a:rPr lang="pt-PT" dirty="0" err="1">
                <a:effectLst/>
              </a:rPr>
              <a:t>Pooja</a:t>
            </a:r>
            <a:r>
              <a:rPr lang="pt-PT" dirty="0">
                <a:effectLst/>
              </a:rPr>
              <a:t> </a:t>
            </a:r>
            <a:r>
              <a:rPr lang="pt-PT" dirty="0" err="1">
                <a:effectLst/>
              </a:rPr>
              <a:t>Muchnur</a:t>
            </a:r>
            <a:r>
              <a:rPr lang="pt-PT" dirty="0">
                <a:effectLst/>
              </a:rPr>
              <a:t> </a:t>
            </a:r>
            <a:r>
              <a:rPr lang="pt-PT" dirty="0" err="1">
                <a:effectLst/>
              </a:rPr>
              <a:t>Muneswarappa</a:t>
            </a:r>
            <a:r>
              <a:rPr lang="pt-PT" dirty="0">
                <a:effectLst/>
              </a:rPr>
              <a:t> - 202308623</a:t>
            </a:r>
          </a:p>
          <a:p>
            <a:pPr rtl="0">
              <a:lnSpc>
                <a:spcPct val="150000"/>
              </a:lnSpc>
            </a:pPr>
            <a:r>
              <a:rPr lang="pt-PT" dirty="0">
                <a:effectLst/>
              </a:rPr>
              <a:t>Ricardo Jorg</a:t>
            </a:r>
            <a:r>
              <a:rPr lang="pt-PT" dirty="0"/>
              <a:t>e Correia Pinto - 201202477</a:t>
            </a:r>
          </a:p>
          <a:p>
            <a:pPr rtl="0">
              <a:lnSpc>
                <a:spcPct val="150000"/>
              </a:lnSpc>
            </a:pPr>
            <a:r>
              <a:rPr lang="pt-PT" dirty="0" err="1">
                <a:effectLst/>
              </a:rPr>
              <a:t>Vitor</a:t>
            </a:r>
            <a:r>
              <a:rPr lang="pt-PT" dirty="0">
                <a:effectLst/>
              </a:rPr>
              <a:t> Souza </a:t>
            </a:r>
            <a:r>
              <a:rPr lang="pt-PT" dirty="0" err="1">
                <a:effectLst/>
              </a:rPr>
              <a:t>Piña</a:t>
            </a:r>
            <a:r>
              <a:rPr lang="pt-PT" dirty="0">
                <a:effectLst/>
              </a:rPr>
              <a:t> - 202400084</a:t>
            </a:r>
          </a:p>
        </p:txBody>
      </p:sp>
      <p:pic>
        <p:nvPicPr>
          <p:cNvPr id="14" name="Picture 2" descr="FE Universidade do Porto - SWERC 2020-2021">
            <a:extLst>
              <a:ext uri="{FF2B5EF4-FFF2-40B4-BE49-F238E27FC236}">
                <a16:creationId xmlns:a16="http://schemas.microsoft.com/office/drawing/2014/main" id="{AB0A1B22-8847-9439-E60E-E05B6AE0D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CE984F7-81B3-B23B-67A6-E661D0C862C1}"/>
              </a:ext>
            </a:extLst>
          </p:cNvPr>
          <p:cNvSpPr txBox="1"/>
          <p:nvPr/>
        </p:nvSpPr>
        <p:spPr>
          <a:xfrm>
            <a:off x="3929380" y="3512917"/>
            <a:ext cx="4333240" cy="59304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pt-PT" sz="2400" i="0" u="none" strike="noStrike" dirty="0">
                <a:solidFill>
                  <a:srgbClr val="000000"/>
                </a:solidFill>
                <a:effectLst/>
              </a:rPr>
              <a:t>Professor António Pedro Aguiar</a:t>
            </a:r>
            <a:endParaRPr lang="pt-PT" sz="2400" dirty="0">
              <a:effectLst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8ABA1F8-C8D7-EF78-8C9A-991D2772580A}"/>
              </a:ext>
            </a:extLst>
          </p:cNvPr>
          <p:cNvSpPr txBox="1"/>
          <p:nvPr/>
        </p:nvSpPr>
        <p:spPr>
          <a:xfrm>
            <a:off x="718820" y="6116868"/>
            <a:ext cx="10754360" cy="593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pt-PT" sz="2400" dirty="0">
                <a:effectLst/>
              </a:rPr>
              <a:t>2024/2025</a:t>
            </a:r>
          </a:p>
        </p:txBody>
      </p:sp>
    </p:spTree>
    <p:extLst>
      <p:ext uri="{BB962C8B-B14F-4D97-AF65-F5344CB8AC3E}">
        <p14:creationId xmlns:p14="http://schemas.microsoft.com/office/powerpoint/2010/main" val="1994985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ACEFE-47B2-5D38-C9EA-EC9308650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2551F69B-BA2E-2E34-FFB9-267A81CA1F9A}"/>
              </a:ext>
            </a:extLst>
          </p:cNvPr>
          <p:cNvSpPr txBox="1"/>
          <p:nvPr/>
        </p:nvSpPr>
        <p:spPr>
          <a:xfrm>
            <a:off x="274320" y="192813"/>
            <a:ext cx="6400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Methods – Extraction Detail</a:t>
            </a:r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43A42C64-C763-AED7-88F0-038B97B45016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FE Universidade do Porto - SWERC 2020-2021">
            <a:extLst>
              <a:ext uri="{FF2B5EF4-FFF2-40B4-BE49-F238E27FC236}">
                <a16:creationId xmlns:a16="http://schemas.microsoft.com/office/drawing/2014/main" id="{43EE2DA8-58EE-C21D-C18E-CB94F7062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BB7ECB-1FEB-AFFC-58F2-4396BBFEB887}"/>
              </a:ext>
            </a:extLst>
          </p:cNvPr>
          <p:cNvSpPr txBox="1"/>
          <p:nvPr/>
        </p:nvSpPr>
        <p:spPr>
          <a:xfrm>
            <a:off x="393893" y="1194172"/>
            <a:ext cx="115495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MFCCs are particularly effective for tasks like speech recognition and speaker identification because they model how humans perceive sound. To compute them we used the </a:t>
            </a:r>
            <a:r>
              <a:rPr lang="en-US" dirty="0" err="1"/>
              <a:t>librosa’s</a:t>
            </a:r>
            <a:r>
              <a:rPr lang="en-US" dirty="0"/>
              <a:t> library dedicated function. Since it is a continuous measure, we had to summarize this data using the mean and the standard deviation. In the final </a:t>
            </a:r>
            <a:r>
              <a:rPr lang="en-US" dirty="0" err="1"/>
              <a:t>dataframe</a:t>
            </a:r>
            <a:r>
              <a:rPr lang="en-US" dirty="0"/>
              <a:t> there is 26 columns in total, 13 for the mean and 13 for std deviation.  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We </a:t>
            </a:r>
            <a:r>
              <a:rPr lang="pt-PT" dirty="0" err="1"/>
              <a:t>extracted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tempo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song</a:t>
            </a:r>
            <a:r>
              <a:rPr lang="pt-PT" dirty="0"/>
              <a:t> using </a:t>
            </a:r>
            <a:r>
              <a:rPr lang="pt-PT" dirty="0" err="1"/>
              <a:t>librosa’s</a:t>
            </a:r>
            <a:r>
              <a:rPr lang="pt-PT" dirty="0"/>
              <a:t> </a:t>
            </a:r>
            <a:r>
              <a:rPr lang="pt-PT" dirty="0" err="1"/>
              <a:t>dedicated</a:t>
            </a:r>
            <a:r>
              <a:rPr lang="pt-PT" dirty="0"/>
              <a:t> </a:t>
            </a:r>
            <a:r>
              <a:rPr lang="pt-PT" dirty="0" err="1"/>
              <a:t>function</a:t>
            </a:r>
            <a:r>
              <a:rPr lang="pt-PT" dirty="0"/>
              <a:t> for that.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  <a:p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/>
              <a:t>The</a:t>
            </a:r>
            <a:r>
              <a:rPr lang="pt-PT" dirty="0"/>
              <a:t> zero </a:t>
            </a:r>
            <a:r>
              <a:rPr lang="pt-PT" dirty="0" err="1"/>
              <a:t>crossing</a:t>
            </a:r>
            <a:r>
              <a:rPr lang="pt-PT" dirty="0"/>
              <a:t> rate was </a:t>
            </a:r>
            <a:r>
              <a:rPr lang="pt-PT" dirty="0" err="1"/>
              <a:t>extracted</a:t>
            </a:r>
            <a:r>
              <a:rPr lang="pt-PT" dirty="0"/>
              <a:t> </a:t>
            </a:r>
            <a:r>
              <a:rPr lang="pt-PT" dirty="0" err="1"/>
              <a:t>from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time </a:t>
            </a:r>
            <a:r>
              <a:rPr lang="pt-PT" dirty="0" err="1"/>
              <a:t>domain</a:t>
            </a:r>
            <a:r>
              <a:rPr lang="pt-PT" dirty="0"/>
              <a:t>, </a:t>
            </a:r>
            <a:r>
              <a:rPr lang="pt-PT" dirty="0" err="1"/>
              <a:t>measuring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amount </a:t>
            </a:r>
            <a:r>
              <a:rPr lang="pt-PT" dirty="0" err="1"/>
              <a:t>of</a:t>
            </a:r>
            <a:r>
              <a:rPr lang="pt-PT" dirty="0"/>
              <a:t> times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signal</a:t>
            </a:r>
            <a:r>
              <a:rPr lang="pt-PT" dirty="0"/>
              <a:t> </a:t>
            </a:r>
            <a:r>
              <a:rPr lang="pt-PT" dirty="0" err="1"/>
              <a:t>changed</a:t>
            </a:r>
            <a:r>
              <a:rPr lang="pt-PT" dirty="0"/>
              <a:t> </a:t>
            </a:r>
            <a:r>
              <a:rPr lang="pt-PT" dirty="0" err="1"/>
              <a:t>throughout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music</a:t>
            </a:r>
            <a:r>
              <a:rPr lang="pt-PT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9BB92D-18C4-C373-ED20-9F6DC8735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9387" y="2447422"/>
            <a:ext cx="5458587" cy="2572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C18C20-7BC6-3BF4-B1E9-76C601DB3E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9898" y="3283630"/>
            <a:ext cx="6032204" cy="7945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F636B-9B00-3D62-8345-368A4968D5DF}"/>
              </a:ext>
            </a:extLst>
          </p:cNvPr>
          <p:cNvSpPr txBox="1"/>
          <p:nvPr/>
        </p:nvSpPr>
        <p:spPr>
          <a:xfrm>
            <a:off x="328254" y="5348524"/>
            <a:ext cx="11523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Finally, every feature was joined in a </a:t>
            </a:r>
            <a:r>
              <a:rPr lang="en-US" b="1" dirty="0" err="1"/>
              <a:t>dataframe</a:t>
            </a:r>
            <a:r>
              <a:rPr lang="en-US" b="1" dirty="0"/>
              <a:t> with a total of 34 columns, with information about each of the 1000 music samples. </a:t>
            </a:r>
          </a:p>
        </p:txBody>
      </p:sp>
    </p:spTree>
    <p:extLst>
      <p:ext uri="{BB962C8B-B14F-4D97-AF65-F5344CB8AC3E}">
        <p14:creationId xmlns:p14="http://schemas.microsoft.com/office/powerpoint/2010/main" val="287910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55990-6198-6888-C2B3-F0330281F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B58E2CF8-FF29-451A-599B-042756BAA803}"/>
              </a:ext>
            </a:extLst>
          </p:cNvPr>
          <p:cNvSpPr txBox="1"/>
          <p:nvPr/>
        </p:nvSpPr>
        <p:spPr>
          <a:xfrm>
            <a:off x="274320" y="192813"/>
            <a:ext cx="6400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Methods – Machine Learning</a:t>
            </a:r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8FE8A1E7-93B8-22B1-CE98-FD5D2469AAE2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FE Universidade do Porto - SWERC 2020-2021">
            <a:extLst>
              <a:ext uri="{FF2B5EF4-FFF2-40B4-BE49-F238E27FC236}">
                <a16:creationId xmlns:a16="http://schemas.microsoft.com/office/drawing/2014/main" id="{A0432D58-78EC-549A-7DFD-B06363E7C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380F5C7C-4222-FEF5-3932-73F3EC38E2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7838" y="1068194"/>
            <a:ext cx="2173505" cy="567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738CBE2-BCA8-10B3-92DD-606986B25180}"/>
              </a:ext>
            </a:extLst>
          </p:cNvPr>
          <p:cNvSpPr txBox="1"/>
          <p:nvPr/>
        </p:nvSpPr>
        <p:spPr>
          <a:xfrm>
            <a:off x="274320" y="1764533"/>
            <a:ext cx="7241540" cy="4339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Convolutional neural network with three convolutional blocks</a:t>
            </a:r>
          </a:p>
          <a:p>
            <a:pPr marL="457200" indent="-457200" algn="just">
              <a:lnSpc>
                <a:spcPct val="150000"/>
              </a:lnSpc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More than </a:t>
            </a:r>
            <a:r>
              <a:rPr lang="en-US" sz="2800" b="1" dirty="0"/>
              <a:t>85%</a:t>
            </a:r>
            <a:r>
              <a:rPr lang="en-US" sz="2800" dirty="0"/>
              <a:t> accuracy in our model</a:t>
            </a:r>
          </a:p>
          <a:p>
            <a:pPr marL="457200" indent="-457200" algn="just">
              <a:lnSpc>
                <a:spcPct val="150000"/>
              </a:lnSpc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Model saved for other use cases and further improvement</a:t>
            </a:r>
          </a:p>
        </p:txBody>
      </p:sp>
    </p:spTree>
    <p:extLst>
      <p:ext uri="{BB962C8B-B14F-4D97-AF65-F5344CB8AC3E}">
        <p14:creationId xmlns:p14="http://schemas.microsoft.com/office/powerpoint/2010/main" val="2031447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39CA31-24B7-2CA9-C415-29AC0A1FE6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2C620DA5-7AD2-9E91-5328-29C41C847BE2}"/>
              </a:ext>
            </a:extLst>
          </p:cNvPr>
          <p:cNvSpPr txBox="1"/>
          <p:nvPr/>
        </p:nvSpPr>
        <p:spPr>
          <a:xfrm>
            <a:off x="274320" y="192813"/>
            <a:ext cx="887984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Methods – Machine Learning | Use case</a:t>
            </a:r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0AE6C1F8-98DA-DA7F-953C-9C0D2E1E4ED7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FE Universidade do Porto - SWERC 2020-2021">
            <a:extLst>
              <a:ext uri="{FF2B5EF4-FFF2-40B4-BE49-F238E27FC236}">
                <a16:creationId xmlns:a16="http://schemas.microsoft.com/office/drawing/2014/main" id="{F90BFB4A-311B-7294-6264-26BB6134C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Agrupar 9">
            <a:extLst>
              <a:ext uri="{FF2B5EF4-FFF2-40B4-BE49-F238E27FC236}">
                <a16:creationId xmlns:a16="http://schemas.microsoft.com/office/drawing/2014/main" id="{B0BC89CD-07C5-74F0-AC6B-71EDD4B74818}"/>
              </a:ext>
            </a:extLst>
          </p:cNvPr>
          <p:cNvGrpSpPr/>
          <p:nvPr/>
        </p:nvGrpSpPr>
        <p:grpSpPr>
          <a:xfrm>
            <a:off x="2121365" y="4255283"/>
            <a:ext cx="7949270" cy="1592579"/>
            <a:chOff x="3240404" y="4255283"/>
            <a:chExt cx="7949270" cy="1592579"/>
          </a:xfrm>
        </p:grpSpPr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509210F4-74F0-2A9B-6EAA-99B0352CF2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410"/>
            <a:stretch/>
          </p:blipFill>
          <p:spPr bwMode="auto">
            <a:xfrm>
              <a:off x="4217374" y="4255283"/>
              <a:ext cx="6972300" cy="15925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jazz.00073">
              <a:hlinkClick r:id="" action="ppaction://media"/>
              <a:extLst>
                <a:ext uri="{FF2B5EF4-FFF2-40B4-BE49-F238E27FC236}">
                  <a16:creationId xmlns:a16="http://schemas.microsoft.com/office/drawing/2014/main" id="{4886E604-6353-BA2D-1836-123FBF48420F}"/>
                </a:ext>
              </a:extLst>
            </p:cNvPr>
            <p:cNvPicPr>
              <a:picLocks noChangeAspect="1"/>
            </p:cNvPicPr>
            <p:nvPr>
              <a:audi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>
            <a:blip r:embed="rId8"/>
            <a:stretch>
              <a:fillRect/>
            </a:stretch>
          </p:blipFill>
          <p:spPr>
            <a:xfrm>
              <a:off x="3240404" y="4807890"/>
              <a:ext cx="487363" cy="487363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7A02A310-FC34-87A0-4FB5-ABE72A2010DF}"/>
              </a:ext>
            </a:extLst>
          </p:cNvPr>
          <p:cNvGrpSpPr/>
          <p:nvPr/>
        </p:nvGrpSpPr>
        <p:grpSpPr>
          <a:xfrm>
            <a:off x="2121365" y="1767026"/>
            <a:ext cx="7949270" cy="1389379"/>
            <a:chOff x="3240404" y="1767026"/>
            <a:chExt cx="7949270" cy="1389379"/>
          </a:xfrm>
        </p:grpSpPr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7465F0E6-7DF4-EB00-48F8-0DD28B1AB9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3248"/>
            <a:stretch/>
          </p:blipFill>
          <p:spPr bwMode="auto">
            <a:xfrm>
              <a:off x="4217374" y="1767026"/>
              <a:ext cx="6972300" cy="13893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metal.00073">
              <a:hlinkClick r:id="" action="ppaction://media"/>
              <a:extLst>
                <a:ext uri="{FF2B5EF4-FFF2-40B4-BE49-F238E27FC236}">
                  <a16:creationId xmlns:a16="http://schemas.microsoft.com/office/drawing/2014/main" id="{67FE7BC3-29E4-4157-DE20-A133C3421F2F}"/>
                </a:ext>
              </a:extLst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8"/>
            <a:stretch>
              <a:fillRect/>
            </a:stretch>
          </p:blipFill>
          <p:spPr>
            <a:xfrm>
              <a:off x="3240404" y="2351225"/>
              <a:ext cx="487363" cy="487363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37224892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04D12-3321-F5BC-EC8E-5816BDFFAA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EBD6BC4-470B-F055-B636-A24474DA5B2F}"/>
              </a:ext>
            </a:extLst>
          </p:cNvPr>
          <p:cNvSpPr txBox="1"/>
          <p:nvPr/>
        </p:nvSpPr>
        <p:spPr>
          <a:xfrm>
            <a:off x="274320" y="192813"/>
            <a:ext cx="678688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Conclusions and future work</a:t>
            </a:r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E3377D6C-3042-6C35-3B4F-CADA21BDF4CA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FE Universidade do Porto - SWERC 2020-2021">
            <a:extLst>
              <a:ext uri="{FF2B5EF4-FFF2-40B4-BE49-F238E27FC236}">
                <a16:creationId xmlns:a16="http://schemas.microsoft.com/office/drawing/2014/main" id="{86B68F69-42B2-DC5A-F6AE-386116391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426528C-AAAF-EDBE-C7CE-F055660F0AA6}"/>
              </a:ext>
            </a:extLst>
          </p:cNvPr>
          <p:cNvSpPr txBox="1"/>
          <p:nvPr/>
        </p:nvSpPr>
        <p:spPr>
          <a:xfrm>
            <a:off x="441960" y="1894943"/>
            <a:ext cx="11636396" cy="1720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 fontAlgn="base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</a:rPr>
              <a:t>More than </a:t>
            </a:r>
            <a:r>
              <a:rPr lang="en-US" sz="2200" b="1" i="0" u="none" strike="noStrike" dirty="0">
                <a:effectLst/>
              </a:rPr>
              <a:t>85%</a:t>
            </a:r>
            <a:r>
              <a:rPr lang="en-US" sz="2200" b="0" i="0" u="none" strike="noStrike" dirty="0">
                <a:effectLst/>
              </a:rPr>
              <a:t> accuracy with our model on a dataset featuring the extracted features</a:t>
            </a:r>
          </a:p>
          <a:p>
            <a:pPr marL="742950" lvl="1" indent="-285750" algn="just" fontAlgn="base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</a:rPr>
              <a:t>Used both </a:t>
            </a:r>
            <a:r>
              <a:rPr lang="en-US" sz="2200" b="1" i="0" u="none" strike="noStrike" dirty="0">
                <a:effectLst/>
              </a:rPr>
              <a:t>time</a:t>
            </a:r>
            <a:r>
              <a:rPr lang="en-US" sz="2200" b="0" i="0" u="none" strike="noStrike" dirty="0">
                <a:effectLst/>
              </a:rPr>
              <a:t> and </a:t>
            </a:r>
            <a:r>
              <a:rPr lang="en-US" sz="2200" b="1" i="0" u="none" strike="noStrike" dirty="0">
                <a:effectLst/>
              </a:rPr>
              <a:t>frequency </a:t>
            </a:r>
            <a:r>
              <a:rPr lang="en-US" sz="2200" b="0" i="0" u="none" strike="noStrike" dirty="0">
                <a:effectLst/>
              </a:rPr>
              <a:t>domains techniques for feature extracting</a:t>
            </a:r>
          </a:p>
          <a:p>
            <a:pPr marL="742950" lvl="1" indent="-285750" algn="just" fontAlgn="base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</a:rPr>
              <a:t>Extracted </a:t>
            </a:r>
            <a:r>
              <a:rPr lang="en-US" sz="2200" b="1" i="0" u="none" strike="noStrike" dirty="0">
                <a:effectLst/>
              </a:rPr>
              <a:t>9</a:t>
            </a:r>
            <a:r>
              <a:rPr lang="en-US" sz="2200" b="0" i="0" u="none" strike="noStrike" dirty="0">
                <a:effectLst/>
              </a:rPr>
              <a:t> </a:t>
            </a:r>
            <a:r>
              <a:rPr lang="en-US" sz="2200" b="1" i="0" u="none" strike="noStrike" dirty="0">
                <a:effectLst/>
              </a:rPr>
              <a:t>features</a:t>
            </a:r>
            <a:r>
              <a:rPr lang="en-US" sz="2200" b="0" i="0" u="none" strike="noStrike" dirty="0">
                <a:effectLst/>
              </a:rPr>
              <a:t>, with one feature divided into 12 columns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35BAD1B-9A6E-2C29-17C1-5172C2984276}"/>
              </a:ext>
            </a:extLst>
          </p:cNvPr>
          <p:cNvSpPr txBox="1"/>
          <p:nvPr/>
        </p:nvSpPr>
        <p:spPr>
          <a:xfrm>
            <a:off x="274320" y="1371723"/>
            <a:ext cx="678688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800" b="1" dirty="0"/>
              <a:t>Conclusions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6B4457E-2A60-B257-6C05-BE98453F6324}"/>
              </a:ext>
            </a:extLst>
          </p:cNvPr>
          <p:cNvSpPr txBox="1"/>
          <p:nvPr/>
        </p:nvSpPr>
        <p:spPr>
          <a:xfrm>
            <a:off x="441960" y="4625817"/>
            <a:ext cx="11308080" cy="1720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 fontAlgn="base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</a:rPr>
              <a:t>Use a more robust dataset</a:t>
            </a:r>
          </a:p>
          <a:p>
            <a:pPr marL="742950" lvl="1" indent="-285750" algn="just" fontAlgn="base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</a:rPr>
              <a:t>Extract additional features, particularly in the time domain</a:t>
            </a:r>
          </a:p>
          <a:p>
            <a:pPr marL="742950" lvl="1" indent="-285750" algn="just" fontAlgn="base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</a:rPr>
              <a:t>Preprocess the audio files prior to feature extraction and ML training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2CA1B3E-E415-128A-AA91-9057474102EA}"/>
              </a:ext>
            </a:extLst>
          </p:cNvPr>
          <p:cNvSpPr txBox="1"/>
          <p:nvPr/>
        </p:nvSpPr>
        <p:spPr>
          <a:xfrm>
            <a:off x="274320" y="4048195"/>
            <a:ext cx="678688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800" b="1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682847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E Universidade do Porto - SWERC 2020-2021">
            <a:extLst>
              <a:ext uri="{FF2B5EF4-FFF2-40B4-BE49-F238E27FC236}">
                <a16:creationId xmlns:a16="http://schemas.microsoft.com/office/drawing/2014/main" id="{81064501-0BDB-B1D1-21DD-608618FA1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exão reta 3">
            <a:extLst>
              <a:ext uri="{FF2B5EF4-FFF2-40B4-BE49-F238E27FC236}">
                <a16:creationId xmlns:a16="http://schemas.microsoft.com/office/drawing/2014/main" id="{8FAE117F-8D69-EF2F-3196-242D3EB0819A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72634370-1F40-FD08-71F4-841D7F165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76" t="15731" r="7665" b="16732"/>
          <a:stretch/>
        </p:blipFill>
        <p:spPr bwMode="auto">
          <a:xfrm>
            <a:off x="4634023" y="2248785"/>
            <a:ext cx="2923953" cy="2360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>
            <a:extLst>
              <a:ext uri="{FF2B5EF4-FFF2-40B4-BE49-F238E27FC236}">
                <a16:creationId xmlns:a16="http://schemas.microsoft.com/office/drawing/2014/main" id="{2CF165D5-DFD1-8AB7-A696-CBBBC95C3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2566" y="2868566"/>
            <a:ext cx="3989434" cy="3989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7341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5D485-B767-9300-BC86-9902F5B82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C77BAF-2638-62F6-87D7-B0938404FDF5}"/>
              </a:ext>
            </a:extLst>
          </p:cNvPr>
          <p:cNvSpPr txBox="1"/>
          <p:nvPr/>
        </p:nvSpPr>
        <p:spPr>
          <a:xfrm>
            <a:off x="274320" y="192813"/>
            <a:ext cx="422656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Agenda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A04D6D2-EFDA-B7FB-79AD-174E8DF386EE}"/>
              </a:ext>
            </a:extLst>
          </p:cNvPr>
          <p:cNvSpPr txBox="1"/>
          <p:nvPr/>
        </p:nvSpPr>
        <p:spPr>
          <a:xfrm>
            <a:off x="452120" y="1394527"/>
            <a:ext cx="11287760" cy="44533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i="0" u="none" strike="noStrike" dirty="0">
                <a:effectLst/>
              </a:rPr>
              <a:t>Introduction</a:t>
            </a:r>
          </a:p>
          <a:p>
            <a:pPr marL="457200" indent="-457200" algn="just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i="0" u="none" strike="noStrike" dirty="0">
                <a:effectLst/>
              </a:rPr>
              <a:t>Data Description</a:t>
            </a:r>
          </a:p>
          <a:p>
            <a:pPr marL="457200" indent="-457200" algn="just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i="0" u="none" strike="noStrike" dirty="0">
                <a:effectLst/>
              </a:rPr>
              <a:t>Audio Signals</a:t>
            </a:r>
          </a:p>
          <a:p>
            <a:pPr marL="457200" indent="-457200" algn="just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i="0" u="none" strike="noStrike" dirty="0">
                <a:effectLst/>
              </a:rPr>
              <a:t>Methods - Feature Extraction</a:t>
            </a:r>
          </a:p>
          <a:p>
            <a:pPr marL="457200" indent="-457200" algn="just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i="0" u="none" strike="noStrike" dirty="0">
                <a:effectLst/>
              </a:rPr>
              <a:t>Methods - Machine Learning</a:t>
            </a:r>
          </a:p>
          <a:p>
            <a:pPr marL="457200" indent="-457200" algn="just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i="0" u="none" strike="noStrike" dirty="0">
                <a:effectLst/>
              </a:rPr>
              <a:t>Conclusion and Future work</a:t>
            </a:r>
          </a:p>
        </p:txBody>
      </p:sp>
      <p:cxnSp>
        <p:nvCxnSpPr>
          <p:cNvPr id="24" name="Conexão reta 23">
            <a:extLst>
              <a:ext uri="{FF2B5EF4-FFF2-40B4-BE49-F238E27FC236}">
                <a16:creationId xmlns:a16="http://schemas.microsoft.com/office/drawing/2014/main" id="{21C33321-EFF2-7D4D-0A3F-DEB1E3ED5091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FE Universidade do Porto - SWERC 2020-2021">
            <a:extLst>
              <a:ext uri="{FF2B5EF4-FFF2-40B4-BE49-F238E27FC236}">
                <a16:creationId xmlns:a16="http://schemas.microsoft.com/office/drawing/2014/main" id="{FFB5EDE1-4A3B-DE6D-516D-575FADD4BD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6616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597A76-400A-A2D2-6C11-6FE75E5CA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98F7BE6-CEF0-2DAA-8355-0EF3E9B1A006}"/>
              </a:ext>
            </a:extLst>
          </p:cNvPr>
          <p:cNvSpPr txBox="1"/>
          <p:nvPr/>
        </p:nvSpPr>
        <p:spPr>
          <a:xfrm>
            <a:off x="274320" y="192813"/>
            <a:ext cx="422656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Introduction</a:t>
            </a:r>
          </a:p>
        </p:txBody>
      </p:sp>
      <p:cxnSp>
        <p:nvCxnSpPr>
          <p:cNvPr id="10" name="Conexão reta 9">
            <a:extLst>
              <a:ext uri="{FF2B5EF4-FFF2-40B4-BE49-F238E27FC236}">
                <a16:creationId xmlns:a16="http://schemas.microsoft.com/office/drawing/2014/main" id="{BA3394E5-7D04-23AC-06AD-7630BFD279B3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2" descr="FE Universidade do Porto - SWERC 2020-2021">
            <a:extLst>
              <a:ext uri="{FF2B5EF4-FFF2-40B4-BE49-F238E27FC236}">
                <a16:creationId xmlns:a16="http://schemas.microsoft.com/office/drawing/2014/main" id="{EC6BCC5E-8EFE-8307-A526-9E5A3994C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B8ABD3A3-1240-98D5-1D0F-CFF55F2F21FE}"/>
              </a:ext>
            </a:extLst>
          </p:cNvPr>
          <p:cNvSpPr txBox="1"/>
          <p:nvPr/>
        </p:nvSpPr>
        <p:spPr>
          <a:xfrm>
            <a:off x="312420" y="1145374"/>
            <a:ext cx="11567160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>
              <a:lnSpc>
                <a:spcPct val="150000"/>
              </a:lnSpc>
            </a:pPr>
            <a:r>
              <a:rPr lang="en-US" sz="2000" i="0" u="none" strike="noStrike" dirty="0">
                <a:effectLst/>
              </a:rPr>
              <a:t>Music signal processing and classification is a multidisciplinary field combining digital signal processing (DSP), machine learning, and music theory to analyze and categorize audio signals into genres. 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9BC7428-FB50-4282-364A-83D5DB2509AB}"/>
              </a:ext>
            </a:extLst>
          </p:cNvPr>
          <p:cNvSpPr txBox="1"/>
          <p:nvPr/>
        </p:nvSpPr>
        <p:spPr>
          <a:xfrm>
            <a:off x="1041400" y="2408229"/>
            <a:ext cx="10109200" cy="97129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algn="ctr" rtl="0" fontAlgn="base">
              <a:lnSpc>
                <a:spcPct val="150000"/>
              </a:lnSpc>
            </a:pPr>
            <a:r>
              <a:rPr lang="en-US" sz="2000" i="0" u="none" strike="noStrike" dirty="0">
                <a:effectLst/>
              </a:rPr>
              <a:t>Analyze music audio files, extract meaningful features, and classify them into genres using machine learning algorithms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5149F2-8EBF-9B8A-A596-7C63FC466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4840" y="3964125"/>
            <a:ext cx="7406640" cy="689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6F2AFAF-B004-35FD-3064-AB3D3812BB69}"/>
              </a:ext>
            </a:extLst>
          </p:cNvPr>
          <p:cNvSpPr txBox="1"/>
          <p:nvPr/>
        </p:nvSpPr>
        <p:spPr>
          <a:xfrm>
            <a:off x="274320" y="4308901"/>
            <a:ext cx="11567160" cy="2356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>
              <a:lnSpc>
                <a:spcPct val="150000"/>
              </a:lnSpc>
            </a:pPr>
            <a:r>
              <a:rPr lang="en-US" sz="2000" b="1" i="0" u="none" strike="noStrike" dirty="0">
                <a:effectLst/>
              </a:rPr>
              <a:t>Key Steps :</a:t>
            </a:r>
          </a:p>
          <a:p>
            <a:pPr marL="342900" indent="-342900" algn="just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i="0" u="none" strike="noStrike" dirty="0">
                <a:effectLst/>
              </a:rPr>
              <a:t>Audio signal conversion</a:t>
            </a:r>
            <a:r>
              <a:rPr lang="en-US" sz="2000" i="0" u="none" strike="noStrike" dirty="0">
                <a:effectLst/>
              </a:rPr>
              <a:t>: transform music audio files into digital signals.</a:t>
            </a:r>
          </a:p>
          <a:p>
            <a:pPr marL="342900" indent="-342900" algn="just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F</a:t>
            </a:r>
            <a:r>
              <a:rPr lang="en-US" sz="2000" b="1" i="0" u="none" strike="noStrike" dirty="0">
                <a:effectLst/>
              </a:rPr>
              <a:t>eature extraction</a:t>
            </a:r>
            <a:r>
              <a:rPr lang="en-US" sz="2000" i="0" u="none" strike="noStrike" dirty="0">
                <a:effectLst/>
              </a:rPr>
              <a:t>: identify and extract key audio features like frequency characteristics, tempo, spectral bandwidth, etc.</a:t>
            </a:r>
          </a:p>
          <a:p>
            <a:pPr marL="342900" indent="-342900" algn="just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i="0" u="none" strike="noStrike" dirty="0">
                <a:effectLst/>
              </a:rPr>
              <a:t>Classification</a:t>
            </a:r>
            <a:r>
              <a:rPr lang="en-US" sz="2000" i="0" u="none" strike="noStrike" dirty="0">
                <a:effectLst/>
              </a:rPr>
              <a:t>: apply ML algorithms to classify songs into genres.</a:t>
            </a:r>
          </a:p>
        </p:txBody>
      </p:sp>
    </p:spTree>
    <p:extLst>
      <p:ext uri="{BB962C8B-B14F-4D97-AF65-F5344CB8AC3E}">
        <p14:creationId xmlns:p14="http://schemas.microsoft.com/office/powerpoint/2010/main" val="349271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457E7A-D6DE-09E7-AC86-373C16E61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AA99DAEA-606E-C03A-A6B5-68CAE0AC55A4}"/>
              </a:ext>
            </a:extLst>
          </p:cNvPr>
          <p:cNvSpPr txBox="1"/>
          <p:nvPr/>
        </p:nvSpPr>
        <p:spPr>
          <a:xfrm>
            <a:off x="304800" y="1547783"/>
            <a:ext cx="11582400" cy="39984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 rtl="0" fontAlgn="base">
              <a:lnSpc>
                <a:spcPct val="15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We used the </a:t>
            </a:r>
            <a:r>
              <a:rPr lang="en-US" sz="2200" b="1" dirty="0"/>
              <a:t>GTZAN Dataset - Music Genre Classification</a:t>
            </a:r>
            <a:r>
              <a:rPr lang="en-US" sz="2200" b="1" baseline="30000" dirty="0"/>
              <a:t>1</a:t>
            </a:r>
            <a:r>
              <a:rPr lang="en-US" sz="2200" b="1" dirty="0"/>
              <a:t> </a:t>
            </a:r>
            <a:r>
              <a:rPr lang="en-US" sz="2200" dirty="0"/>
              <a:t>dataset</a:t>
            </a:r>
            <a:r>
              <a:rPr lang="en-US" sz="2200" b="0" i="0" u="none" strike="noStrike" dirty="0">
                <a:effectLst/>
              </a:rPr>
              <a:t> from Kaggle</a:t>
            </a:r>
          </a:p>
          <a:p>
            <a:pPr marL="742950" lvl="1" indent="-285750" algn="just" rtl="0" fontAlgn="base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</a:rPr>
              <a:t>This dataset is a collection of </a:t>
            </a:r>
            <a:r>
              <a:rPr lang="en-US" sz="2200" b="1" i="0" u="none" strike="noStrike" dirty="0">
                <a:effectLst/>
              </a:rPr>
              <a:t>10 genres</a:t>
            </a:r>
            <a:r>
              <a:rPr lang="en-US" sz="2200" b="0" i="0" u="none" strike="noStrike" dirty="0">
                <a:effectLst/>
              </a:rPr>
              <a:t>:</a:t>
            </a:r>
          </a:p>
          <a:p>
            <a:pPr lvl="1" algn="just" rtl="0" fontAlgn="base">
              <a:lnSpc>
                <a:spcPct val="150000"/>
              </a:lnSpc>
              <a:spcAft>
                <a:spcPts val="3600"/>
              </a:spcAft>
            </a:pPr>
            <a:r>
              <a:rPr lang="en-US" sz="2000" b="0" i="0" u="none" strike="noStrike" dirty="0">
                <a:effectLst/>
              </a:rPr>
              <a:t>	Blues, Classical, Country, Disco, </a:t>
            </a:r>
            <a:r>
              <a:rPr lang="en-US" sz="2000" b="0" i="0" u="none" strike="noStrike" dirty="0" err="1">
                <a:effectLst/>
              </a:rPr>
              <a:t>Hiphop</a:t>
            </a:r>
            <a:r>
              <a:rPr lang="en-US" sz="2000" b="0" i="0" u="none" strike="noStrike" dirty="0">
                <a:effectLst/>
              </a:rPr>
              <a:t>, Jazz, Metal, Pop, Reggae, Rock</a:t>
            </a:r>
            <a:endParaRPr lang="en-US" sz="2400" b="0" i="0" u="none" strike="noStrike" dirty="0">
              <a:effectLst/>
            </a:endParaRPr>
          </a:p>
          <a:p>
            <a:pPr marL="742950" lvl="1" indent="-285750" algn="just" rtl="0" fontAlgn="base">
              <a:lnSpc>
                <a:spcPct val="15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</a:rPr>
              <a:t>With </a:t>
            </a:r>
            <a:r>
              <a:rPr lang="en-US" sz="2200" b="1" i="0" u="none" strike="noStrike" dirty="0">
                <a:effectLst/>
              </a:rPr>
              <a:t>100</a:t>
            </a:r>
            <a:r>
              <a:rPr lang="en-US" sz="2200" b="0" i="0" u="none" strike="noStrike" dirty="0">
                <a:effectLst/>
              </a:rPr>
              <a:t> audio files in each genres, all having a length of 30 seconds.</a:t>
            </a:r>
          </a:p>
          <a:p>
            <a:pPr marL="742950" lvl="1" indent="-285750" algn="just" rtl="0" fontAlgn="base">
              <a:lnSpc>
                <a:spcPct val="15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</a:rPr>
              <a:t>So, in total we have </a:t>
            </a:r>
            <a:r>
              <a:rPr lang="en-US" sz="2200" b="1" i="0" u="none" strike="noStrike" dirty="0">
                <a:effectLst/>
              </a:rPr>
              <a:t>1000</a:t>
            </a:r>
            <a:r>
              <a:rPr lang="en-US" sz="2200" b="0" i="0" u="none" strike="noStrike" dirty="0">
                <a:effectLst/>
              </a:rPr>
              <a:t> audio songs.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7A46D83-A2B5-37CF-AFA9-64C9E7F1B2E2}"/>
              </a:ext>
            </a:extLst>
          </p:cNvPr>
          <p:cNvSpPr txBox="1"/>
          <p:nvPr/>
        </p:nvSpPr>
        <p:spPr>
          <a:xfrm>
            <a:off x="274320" y="192813"/>
            <a:ext cx="422656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Data description</a:t>
            </a:r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F9B96391-39CC-E40D-144C-BF5FAB1F3B04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FE Universidade do Porto - SWERC 2020-2021">
            <a:extLst>
              <a:ext uri="{FF2B5EF4-FFF2-40B4-BE49-F238E27FC236}">
                <a16:creationId xmlns:a16="http://schemas.microsoft.com/office/drawing/2014/main" id="{57BDDE88-23AE-C8AF-6A7D-2132D7E6F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5467A20-DCE0-AE4F-15B7-D9503041537A}"/>
              </a:ext>
            </a:extLst>
          </p:cNvPr>
          <p:cNvSpPr txBox="1"/>
          <p:nvPr/>
        </p:nvSpPr>
        <p:spPr>
          <a:xfrm>
            <a:off x="4267200" y="6325451"/>
            <a:ext cx="7924800" cy="384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 rtl="0" fontAlgn="base">
              <a:lnSpc>
                <a:spcPct val="150000"/>
              </a:lnSpc>
              <a:spcAft>
                <a:spcPts val="3600"/>
              </a:spcAft>
            </a:pPr>
            <a:r>
              <a:rPr lang="en-US" sz="1400" baseline="30000" dirty="0"/>
              <a:t>1</a:t>
            </a:r>
            <a:r>
              <a:rPr lang="en-US" sz="1400" dirty="0"/>
              <a:t> https://www.kaggle.com/datasets/andradaolteanu/gtzan-dataset-music-genre-classification</a:t>
            </a:r>
            <a:endParaRPr lang="en-US" sz="1400" b="0" i="0" u="none" strike="noStrike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2978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749FE-A528-8728-0569-36021B9F2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D930D6F-F3FA-96AD-15A7-4102743871D2}"/>
              </a:ext>
            </a:extLst>
          </p:cNvPr>
          <p:cNvSpPr txBox="1"/>
          <p:nvPr/>
        </p:nvSpPr>
        <p:spPr>
          <a:xfrm>
            <a:off x="274320" y="192813"/>
            <a:ext cx="422656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Data description</a:t>
            </a:r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BDFFC59A-E989-8C97-13B0-E51AE38E3509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FE Universidade do Porto - SWERC 2020-2021">
            <a:extLst>
              <a:ext uri="{FF2B5EF4-FFF2-40B4-BE49-F238E27FC236}">
                <a16:creationId xmlns:a16="http://schemas.microsoft.com/office/drawing/2014/main" id="{56B340DB-9E32-8EC5-AC30-362ED52BE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8B31DCD7-5BBD-346E-2F2A-094CA2221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62" y="1241301"/>
            <a:ext cx="4206238" cy="2533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C1650CD-5123-5C47-9165-65E500242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62" y="3975526"/>
            <a:ext cx="4206238" cy="2635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5AE2DB3-0098-5D5D-AD6C-DF9BBCF0CF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7922" y="2600128"/>
            <a:ext cx="4206238" cy="2651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eta: Para a Direita 2">
            <a:extLst>
              <a:ext uri="{FF2B5EF4-FFF2-40B4-BE49-F238E27FC236}">
                <a16:creationId xmlns:a16="http://schemas.microsoft.com/office/drawing/2014/main" id="{71015E5B-5CB1-1820-F619-627628BF8EF6}"/>
              </a:ext>
            </a:extLst>
          </p:cNvPr>
          <p:cNvSpPr/>
          <p:nvPr/>
        </p:nvSpPr>
        <p:spPr>
          <a:xfrm>
            <a:off x="5135881" y="3730479"/>
            <a:ext cx="1584960" cy="391158"/>
          </a:xfrm>
          <a:prstGeom prst="right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0014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B1AAE6-89D8-3233-FD84-156580291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1638F62-322C-E450-4285-D9404A72C87E}"/>
              </a:ext>
            </a:extLst>
          </p:cNvPr>
          <p:cNvSpPr txBox="1"/>
          <p:nvPr/>
        </p:nvSpPr>
        <p:spPr>
          <a:xfrm>
            <a:off x="274320" y="192813"/>
            <a:ext cx="6400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Methods – Feature Extraction</a:t>
            </a:r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213F09D4-BF48-32AA-3FE1-470683E938DF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FE Universidade do Porto - SWERC 2020-2021">
            <a:extLst>
              <a:ext uri="{FF2B5EF4-FFF2-40B4-BE49-F238E27FC236}">
                <a16:creationId xmlns:a16="http://schemas.microsoft.com/office/drawing/2014/main" id="{E7FB9E7F-813A-CD0F-E463-BEC717916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3" name="Tabela 22">
            <a:extLst>
              <a:ext uri="{FF2B5EF4-FFF2-40B4-BE49-F238E27FC236}">
                <a16:creationId xmlns:a16="http://schemas.microsoft.com/office/drawing/2014/main" id="{731DD348-B10B-C9CE-9252-89C1F21FBF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2655041"/>
              </p:ext>
            </p:extLst>
          </p:nvPr>
        </p:nvGraphicFramePr>
        <p:xfrm>
          <a:off x="111509" y="3143008"/>
          <a:ext cx="11925956" cy="3454393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236720">
                  <a:extLst>
                    <a:ext uri="{9D8B030D-6E8A-4147-A177-3AD203B41FA5}">
                      <a16:colId xmlns:a16="http://schemas.microsoft.com/office/drawing/2014/main" val="1117401269"/>
                    </a:ext>
                  </a:extLst>
                </a:gridCol>
                <a:gridCol w="6004560">
                  <a:extLst>
                    <a:ext uri="{9D8B030D-6E8A-4147-A177-3AD203B41FA5}">
                      <a16:colId xmlns:a16="http://schemas.microsoft.com/office/drawing/2014/main" val="2347050742"/>
                    </a:ext>
                  </a:extLst>
                </a:gridCol>
                <a:gridCol w="1684676">
                  <a:extLst>
                    <a:ext uri="{9D8B030D-6E8A-4147-A177-3AD203B41FA5}">
                      <a16:colId xmlns:a16="http://schemas.microsoft.com/office/drawing/2014/main" val="1762394042"/>
                    </a:ext>
                  </a:extLst>
                </a:gridCol>
              </a:tblGrid>
              <a:tr h="452121">
                <a:tc>
                  <a:txBody>
                    <a:bodyPr/>
                    <a:lstStyle/>
                    <a:p>
                      <a:pPr fontAlgn="ctr"/>
                      <a:r>
                        <a:rPr lang="pt-PT" sz="1800" b="1" dirty="0" err="1">
                          <a:solidFill>
                            <a:srgbClr val="C00000"/>
                          </a:solidFill>
                          <a:effectLst/>
                        </a:rPr>
                        <a:t>Feature</a:t>
                      </a:r>
                      <a:endParaRPr lang="pt-PT" sz="1800" b="1" dirty="0">
                        <a:solidFill>
                          <a:srgbClr val="C00000"/>
                        </a:solidFill>
                        <a:effectLst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pt-PT" sz="1800" b="1" dirty="0" err="1">
                          <a:solidFill>
                            <a:srgbClr val="C00000"/>
                          </a:solidFill>
                          <a:effectLst/>
                        </a:rPr>
                        <a:t>Description</a:t>
                      </a:r>
                      <a:endParaRPr lang="pt-PT" sz="1800" b="1" dirty="0">
                        <a:solidFill>
                          <a:srgbClr val="C00000"/>
                        </a:solidFill>
                        <a:effectLst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pt-PT" sz="1800" b="1" dirty="0" err="1">
                          <a:solidFill>
                            <a:srgbClr val="C00000"/>
                          </a:solidFill>
                          <a:effectLst/>
                        </a:rPr>
                        <a:t>Domain</a:t>
                      </a:r>
                      <a:endParaRPr lang="pt-PT" sz="1800" b="1" dirty="0">
                        <a:solidFill>
                          <a:srgbClr val="C00000"/>
                        </a:solidFill>
                        <a:effectLst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53857"/>
                  </a:ext>
                </a:extLst>
              </a:tr>
              <a:tr h="375284"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>
                          <a:effectLst/>
                        </a:rPr>
                        <a:t>Zero-</a:t>
                      </a:r>
                      <a:r>
                        <a:rPr lang="pt-PT" sz="1300" dirty="0" err="1">
                          <a:effectLst/>
                        </a:rPr>
                        <a:t>crossing</a:t>
                      </a:r>
                      <a:r>
                        <a:rPr lang="pt-PT" sz="1300" dirty="0">
                          <a:effectLst/>
                        </a:rPr>
                        <a:t> rate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dirty="0">
                          <a:effectLst/>
                        </a:rPr>
                        <a:t>Measures how often the signal changes sign, indicating the frequency content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>
                          <a:effectLst/>
                        </a:rPr>
                        <a:t>Time </a:t>
                      </a:r>
                      <a:r>
                        <a:rPr lang="pt-PT" sz="1300" dirty="0" err="1">
                          <a:effectLst/>
                        </a:rPr>
                        <a:t>domain</a:t>
                      </a:r>
                      <a:endParaRPr lang="pt-PT" sz="1300" dirty="0">
                        <a:effectLst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85338"/>
                  </a:ext>
                </a:extLst>
              </a:tr>
              <a:tr h="375284"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>
                          <a:effectLst/>
                        </a:rPr>
                        <a:t>Tempo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dirty="0">
                          <a:effectLst/>
                        </a:rPr>
                        <a:t>Estimates the beats per minute based on rhythmic patterns in the signal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pt-PT" sz="1300">
                          <a:effectLst/>
                        </a:rPr>
                        <a:t>Time domain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992383"/>
                  </a:ext>
                </a:extLst>
              </a:tr>
              <a:tr h="375284"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>
                          <a:effectLst/>
                        </a:rPr>
                        <a:t>Energy (</a:t>
                      </a:r>
                      <a:r>
                        <a:rPr lang="pt-PT" sz="1300" dirty="0" err="1">
                          <a:effectLst/>
                        </a:rPr>
                        <a:t>bass</a:t>
                      </a:r>
                      <a:r>
                        <a:rPr lang="pt-PT" sz="1300" dirty="0">
                          <a:effectLst/>
                        </a:rPr>
                        <a:t>/</a:t>
                      </a:r>
                      <a:r>
                        <a:rPr lang="pt-PT" sz="1300" dirty="0" err="1">
                          <a:effectLst/>
                        </a:rPr>
                        <a:t>mid</a:t>
                      </a:r>
                      <a:r>
                        <a:rPr lang="pt-PT" sz="1300" dirty="0">
                          <a:effectLst/>
                        </a:rPr>
                        <a:t>/</a:t>
                      </a:r>
                      <a:r>
                        <a:rPr lang="pt-PT" sz="1300" dirty="0" err="1">
                          <a:effectLst/>
                        </a:rPr>
                        <a:t>treble</a:t>
                      </a:r>
                      <a:r>
                        <a:rPr lang="pt-PT" sz="1300" dirty="0">
                          <a:effectLst/>
                        </a:rPr>
                        <a:t>)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dirty="0">
                          <a:effectLst/>
                        </a:rPr>
                        <a:t>Energy within specific frequency bands (bass, midrange, treble)</a:t>
                      </a:r>
                      <a:endParaRPr lang="pt-PT" sz="1300" dirty="0">
                        <a:effectLst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 err="1">
                          <a:effectLst/>
                        </a:rPr>
                        <a:t>Frequency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domain</a:t>
                      </a:r>
                      <a:endParaRPr lang="pt-PT" sz="1300" dirty="0">
                        <a:effectLst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787484"/>
                  </a:ext>
                </a:extLst>
              </a:tr>
              <a:tr h="375284"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 err="1">
                          <a:effectLst/>
                        </a:rPr>
                        <a:t>Spectral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bandwidth</a:t>
                      </a:r>
                      <a:endParaRPr lang="pt-PT" sz="13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dirty="0">
                          <a:effectLst/>
                        </a:rPr>
                        <a:t>Spread of frequencies around the spectral centroid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pt-PT" sz="1300">
                          <a:effectLst/>
                        </a:rPr>
                        <a:t>Frequency domain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639892"/>
                  </a:ext>
                </a:extLst>
              </a:tr>
              <a:tr h="375284"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 err="1">
                          <a:effectLst/>
                        </a:rPr>
                        <a:t>Spectral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rolloff</a:t>
                      </a:r>
                      <a:endParaRPr lang="pt-PT" sz="1300" dirty="0">
                        <a:effectLst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dirty="0">
                          <a:effectLst/>
                        </a:rPr>
                        <a:t>The frequency below which a set percentage of the total spectral energy lies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 err="1">
                          <a:effectLst/>
                        </a:rPr>
                        <a:t>Frequency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domain</a:t>
                      </a:r>
                      <a:endParaRPr lang="pt-PT" sz="1300" dirty="0">
                        <a:effectLst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4025704"/>
                  </a:ext>
                </a:extLst>
              </a:tr>
              <a:tr h="375284"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>
                          <a:effectLst/>
                        </a:rPr>
                        <a:t>Mel-</a:t>
                      </a:r>
                      <a:r>
                        <a:rPr lang="pt-PT" sz="1300" dirty="0" err="1">
                          <a:effectLst/>
                        </a:rPr>
                        <a:t>Frequency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Cepstral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Coeffs</a:t>
                      </a:r>
                      <a:r>
                        <a:rPr lang="pt-PT" sz="1300" dirty="0">
                          <a:effectLst/>
                        </a:rPr>
                        <a:t> (</a:t>
                      </a:r>
                      <a:r>
                        <a:rPr lang="pt-PT" sz="1300" dirty="0" err="1">
                          <a:effectLst/>
                        </a:rPr>
                        <a:t>MFCCs</a:t>
                      </a:r>
                      <a:r>
                        <a:rPr lang="pt-PT" sz="1300" dirty="0">
                          <a:effectLst/>
                        </a:rPr>
                        <a:t>; </a:t>
                      </a:r>
                      <a:r>
                        <a:rPr lang="pt-PT" sz="1300" dirty="0" err="1">
                          <a:effectLst/>
                        </a:rPr>
                        <a:t>mean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and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std</a:t>
                      </a:r>
                      <a:r>
                        <a:rPr lang="pt-PT" sz="1300" dirty="0">
                          <a:effectLst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dirty="0">
                          <a:effectLst/>
                        </a:rPr>
                        <a:t>Small set of features describing the overall shape of the spectral envelope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 err="1">
                          <a:effectLst/>
                        </a:rPr>
                        <a:t>Frequency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domain</a:t>
                      </a:r>
                      <a:endParaRPr lang="pt-PT" sz="13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4937721"/>
                  </a:ext>
                </a:extLst>
              </a:tr>
              <a:tr h="375284"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 err="1">
                          <a:effectLst/>
                        </a:rPr>
                        <a:t>Chroma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features</a:t>
                      </a:r>
                      <a:r>
                        <a:rPr lang="pt-PT" sz="1300" dirty="0">
                          <a:effectLst/>
                        </a:rPr>
                        <a:t>	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dirty="0">
                          <a:effectLst/>
                        </a:rPr>
                        <a:t>Represents the tonal content of a musical audio signal in a condensed form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300" dirty="0" err="1">
                          <a:effectLst/>
                        </a:rPr>
                        <a:t>Frequency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domain</a:t>
                      </a:r>
                      <a:endParaRPr lang="pt-PT" sz="1300" dirty="0">
                        <a:effectLst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0011380"/>
                  </a:ext>
                </a:extLst>
              </a:tr>
              <a:tr h="375284"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>
                          <a:effectLst/>
                        </a:rPr>
                        <a:t>Tonal </a:t>
                      </a:r>
                      <a:r>
                        <a:rPr lang="pt-PT" sz="1300" dirty="0" err="1">
                          <a:effectLst/>
                        </a:rPr>
                        <a:t>centroid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features</a:t>
                      </a:r>
                      <a:endParaRPr lang="pt-PT" sz="1300" dirty="0">
                        <a:effectLst/>
                      </a:endParaRPr>
                    </a:p>
                  </a:txBody>
                  <a:tcPr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dirty="0">
                          <a:effectLst/>
                        </a:rPr>
                        <a:t>Extracts harmonic and tonal relationships derived from chroma features</a:t>
                      </a:r>
                    </a:p>
                  </a:txBody>
                  <a:tcPr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pt-PT" sz="1300" dirty="0" err="1">
                          <a:effectLst/>
                        </a:rPr>
                        <a:t>Frequency</a:t>
                      </a:r>
                      <a:r>
                        <a:rPr lang="pt-PT" sz="1300" dirty="0">
                          <a:effectLst/>
                        </a:rPr>
                        <a:t> </a:t>
                      </a:r>
                      <a:r>
                        <a:rPr lang="pt-PT" sz="1300" dirty="0" err="1">
                          <a:effectLst/>
                        </a:rPr>
                        <a:t>domain</a:t>
                      </a:r>
                      <a:endParaRPr lang="pt-PT" sz="1300" dirty="0">
                        <a:effectLst/>
                      </a:endParaRPr>
                    </a:p>
                  </a:txBody>
                  <a:tcPr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7574862"/>
                  </a:ext>
                </a:extLst>
              </a:tr>
            </a:tbl>
          </a:graphicData>
        </a:graphic>
      </p:graphicFrame>
      <p:grpSp>
        <p:nvGrpSpPr>
          <p:cNvPr id="2" name="Agrupar 1">
            <a:extLst>
              <a:ext uri="{FF2B5EF4-FFF2-40B4-BE49-F238E27FC236}">
                <a16:creationId xmlns:a16="http://schemas.microsoft.com/office/drawing/2014/main" id="{91A2795F-3603-2AA9-AB7C-041A608E92A0}"/>
              </a:ext>
            </a:extLst>
          </p:cNvPr>
          <p:cNvGrpSpPr/>
          <p:nvPr/>
        </p:nvGrpSpPr>
        <p:grpSpPr>
          <a:xfrm>
            <a:off x="375700" y="1302399"/>
            <a:ext cx="11440600" cy="1370173"/>
            <a:chOff x="556476" y="1302399"/>
            <a:chExt cx="11440600" cy="1370173"/>
          </a:xfrm>
        </p:grpSpPr>
        <p:pic>
          <p:nvPicPr>
            <p:cNvPr id="12" name="Imagem 11" descr="Uma imagem com Gráficos, captura de ecrã, logótipo, Tipo de letra&#10;&#10;Descrição gerada automaticamente">
              <a:extLst>
                <a:ext uri="{FF2B5EF4-FFF2-40B4-BE49-F238E27FC236}">
                  <a16:creationId xmlns:a16="http://schemas.microsoft.com/office/drawing/2014/main" id="{3D98C7BC-8914-EBE3-071E-E47337CAB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6476" y="1302399"/>
              <a:ext cx="830445" cy="830445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1FCF0938-D9AA-52B7-CB62-038E65526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70960" y="1366586"/>
              <a:ext cx="5169791" cy="702071"/>
            </a:xfrm>
            <a:prstGeom prst="rect">
              <a:avLst/>
            </a:prstGeom>
          </p:spPr>
        </p:pic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D170F3C9-17CE-6F12-E16B-0716B89012FA}"/>
                </a:ext>
              </a:extLst>
            </p:cNvPr>
            <p:cNvSpPr txBox="1"/>
            <p:nvPr/>
          </p:nvSpPr>
          <p:spPr>
            <a:xfrm>
              <a:off x="1841911" y="1340649"/>
              <a:ext cx="183896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1" i="0" dirty="0" err="1">
                  <a:effectLst/>
                  <a:latin typeface="Consolas" panose="020B0609020204030204" pitchFamily="49" charset="0"/>
                </a:rPr>
                <a:t>librosa.load</a:t>
              </a:r>
              <a:endParaRPr lang="pt-PT" dirty="0">
                <a:latin typeface="Consolas" panose="020B0609020204030204" pitchFamily="49" charset="0"/>
              </a:endParaRPr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8AED3FB2-6933-C9E3-42E1-6AB9424138DC}"/>
                </a:ext>
              </a:extLst>
            </p:cNvPr>
            <p:cNvSpPr txBox="1"/>
            <p:nvPr/>
          </p:nvSpPr>
          <p:spPr>
            <a:xfrm>
              <a:off x="9652615" y="1360346"/>
              <a:ext cx="1965109" cy="40011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sz="2000" b="1" i="0" dirty="0">
                  <a:effectLst/>
                </a:rPr>
                <a:t>Time domain</a:t>
              </a:r>
              <a:endParaRPr lang="pt-PT" sz="2000" dirty="0"/>
            </a:p>
          </p:txBody>
        </p:sp>
        <p:cxnSp>
          <p:nvCxnSpPr>
            <p:cNvPr id="28" name="Conexão reta unidirecional 27">
              <a:extLst>
                <a:ext uri="{FF2B5EF4-FFF2-40B4-BE49-F238E27FC236}">
                  <a16:creationId xmlns:a16="http://schemas.microsoft.com/office/drawing/2014/main" id="{AE992A1F-FCDA-8F7F-CB96-84A0E718F029}"/>
                </a:ext>
              </a:extLst>
            </p:cNvPr>
            <p:cNvCxnSpPr>
              <a:cxnSpLocks/>
            </p:cNvCxnSpPr>
            <p:nvPr/>
          </p:nvCxnSpPr>
          <p:spPr>
            <a:xfrm>
              <a:off x="1836831" y="1760456"/>
              <a:ext cx="1849120" cy="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xão: Ângulo Reto 29">
              <a:extLst>
                <a:ext uri="{FF2B5EF4-FFF2-40B4-BE49-F238E27FC236}">
                  <a16:creationId xmlns:a16="http://schemas.microsoft.com/office/drawing/2014/main" id="{65DCCA3B-4304-356C-FD3A-15345B510091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513696" y="778645"/>
              <a:ext cx="435439" cy="2952304"/>
            </a:xfrm>
            <a:prstGeom prst="bentConnector2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41BDA3D8-A5E4-CDD6-7DE5-71D118258CA3}"/>
                </a:ext>
              </a:extLst>
            </p:cNvPr>
            <p:cNvSpPr txBox="1"/>
            <p:nvPr/>
          </p:nvSpPr>
          <p:spPr>
            <a:xfrm>
              <a:off x="9652615" y="2272462"/>
              <a:ext cx="2344461" cy="40011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sz="2000" b="1" i="0" dirty="0">
                  <a:effectLst/>
                </a:rPr>
                <a:t>Frequency domain</a:t>
              </a:r>
              <a:endParaRPr lang="pt-PT" sz="2000" dirty="0"/>
            </a:p>
          </p:txBody>
        </p: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07D9CFAA-8378-3515-39CD-5CDB785B7B5C}"/>
                </a:ext>
              </a:extLst>
            </p:cNvPr>
            <p:cNvSpPr txBox="1"/>
            <p:nvPr/>
          </p:nvSpPr>
          <p:spPr>
            <a:xfrm>
              <a:off x="6291646" y="2087796"/>
              <a:ext cx="295230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1" i="0" dirty="0">
                  <a:effectLst/>
                  <a:latin typeface="Consolas" panose="020B0609020204030204" pitchFamily="49" charset="0"/>
                </a:rPr>
                <a:t>Fast Fourier Transform</a:t>
              </a:r>
              <a:endParaRPr lang="pt-PT" dirty="0">
                <a:latin typeface="Consolas" panose="020B0609020204030204" pitchFamily="49" charset="0"/>
              </a:endParaRPr>
            </a:p>
          </p:txBody>
        </p:sp>
      </p:grpSp>
      <p:sp>
        <p:nvSpPr>
          <p:cNvPr id="3" name="Retângulo 2">
            <a:extLst>
              <a:ext uri="{FF2B5EF4-FFF2-40B4-BE49-F238E27FC236}">
                <a16:creationId xmlns:a16="http://schemas.microsoft.com/office/drawing/2014/main" id="{E45C6366-1D20-A4A3-7E1B-3BC3C98BAFD4}"/>
              </a:ext>
            </a:extLst>
          </p:cNvPr>
          <p:cNvSpPr/>
          <p:nvPr/>
        </p:nvSpPr>
        <p:spPr>
          <a:xfrm>
            <a:off x="111508" y="3635441"/>
            <a:ext cx="11925955" cy="221242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63714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E2DA3-E106-42EB-0492-681F79092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9BF0ADE-4604-A602-F71A-E836A364D11B}"/>
              </a:ext>
            </a:extLst>
          </p:cNvPr>
          <p:cNvSpPr txBox="1"/>
          <p:nvPr/>
        </p:nvSpPr>
        <p:spPr>
          <a:xfrm>
            <a:off x="274320" y="192813"/>
            <a:ext cx="6400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Methods – Extraction Detail</a:t>
            </a:r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FE537C10-41DA-24CC-3618-65E104FC58BD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FE Universidade do Porto - SWERC 2020-2021">
            <a:extLst>
              <a:ext uri="{FF2B5EF4-FFF2-40B4-BE49-F238E27FC236}">
                <a16:creationId xmlns:a16="http://schemas.microsoft.com/office/drawing/2014/main" id="{09B1B958-C691-832E-F2BB-E9178D62D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5AD224-369D-C355-7E6B-DA1B6D9AAA03}"/>
              </a:ext>
            </a:extLst>
          </p:cNvPr>
          <p:cNvSpPr txBox="1"/>
          <p:nvPr/>
        </p:nvSpPr>
        <p:spPr>
          <a:xfrm>
            <a:off x="274320" y="1533378"/>
            <a:ext cx="117226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We </a:t>
            </a:r>
            <a:r>
              <a:rPr lang="pt-PT" dirty="0" err="1"/>
              <a:t>calculated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total </a:t>
            </a:r>
            <a:r>
              <a:rPr lang="pt-PT" dirty="0" err="1"/>
              <a:t>energy</a:t>
            </a:r>
            <a:r>
              <a:rPr lang="pt-PT" dirty="0"/>
              <a:t> in </a:t>
            </a:r>
            <a:r>
              <a:rPr lang="en-US" dirty="0"/>
              <a:t>different frequency bands using the Fourier Transform:</a:t>
            </a:r>
          </a:p>
          <a:p>
            <a:r>
              <a:rPr lang="en-US" dirty="0"/>
              <a:t>	Bass: 0-250 Hz</a:t>
            </a:r>
          </a:p>
          <a:p>
            <a:r>
              <a:rPr lang="en-US" dirty="0"/>
              <a:t>	Midrange: 250-4000Hz</a:t>
            </a:r>
          </a:p>
          <a:p>
            <a:r>
              <a:rPr lang="en-US" dirty="0"/>
              <a:t>	Treble: 4000Hz to Nyquist frequency</a:t>
            </a:r>
            <a:r>
              <a:rPr lang="pt-PT" dirty="0"/>
              <a:t> </a:t>
            </a:r>
          </a:p>
          <a:p>
            <a:endParaRPr lang="pt-PT" dirty="0"/>
          </a:p>
          <a:p>
            <a:r>
              <a:rPr lang="pt-PT" dirty="0"/>
              <a:t>	1 – </a:t>
            </a:r>
            <a:r>
              <a:rPr lang="pt-PT" dirty="0" err="1"/>
              <a:t>Start</a:t>
            </a:r>
            <a:r>
              <a:rPr lang="pt-PT" dirty="0"/>
              <a:t> </a:t>
            </a:r>
            <a:r>
              <a:rPr lang="pt-PT" dirty="0" err="1"/>
              <a:t>by</a:t>
            </a:r>
            <a:r>
              <a:rPr lang="pt-PT" dirty="0"/>
              <a:t> </a:t>
            </a:r>
            <a:r>
              <a:rPr lang="en-US" dirty="0"/>
              <a:t>performing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Fourier </a:t>
            </a:r>
            <a:r>
              <a:rPr lang="pt-PT" dirty="0" err="1"/>
              <a:t>Transform</a:t>
            </a:r>
            <a:r>
              <a:rPr lang="pt-PT" dirty="0"/>
              <a:t>, </a:t>
            </a:r>
            <a:r>
              <a:rPr lang="pt-PT" dirty="0" err="1"/>
              <a:t>computing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power</a:t>
            </a:r>
            <a:r>
              <a:rPr lang="pt-PT" dirty="0"/>
              <a:t> </a:t>
            </a:r>
            <a:r>
              <a:rPr lang="pt-PT" dirty="0" err="1"/>
              <a:t>spectrum</a:t>
            </a:r>
            <a:r>
              <a:rPr lang="pt-PT" dirty="0"/>
              <a:t>,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frequencies.</a:t>
            </a:r>
          </a:p>
          <a:p>
            <a:r>
              <a:rPr lang="pt-PT" dirty="0"/>
              <a:t>	2 – </a:t>
            </a:r>
            <a:r>
              <a:rPr lang="pt-PT" dirty="0" err="1"/>
              <a:t>Defined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frequency</a:t>
            </a:r>
            <a:r>
              <a:rPr lang="pt-PT" dirty="0"/>
              <a:t> </a:t>
            </a:r>
            <a:r>
              <a:rPr lang="pt-PT" dirty="0" err="1"/>
              <a:t>bands</a:t>
            </a:r>
            <a:r>
              <a:rPr lang="pt-PT" dirty="0"/>
              <a:t>. </a:t>
            </a:r>
          </a:p>
          <a:p>
            <a:r>
              <a:rPr lang="pt-PT" dirty="0"/>
              <a:t>	3 – </a:t>
            </a:r>
            <a:r>
              <a:rPr lang="pt-PT" dirty="0" err="1"/>
              <a:t>Calculated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range for </a:t>
            </a:r>
            <a:r>
              <a:rPr lang="pt-PT" dirty="0" err="1"/>
              <a:t>each</a:t>
            </a:r>
            <a:r>
              <a:rPr lang="pt-PT" dirty="0"/>
              <a:t> </a:t>
            </a:r>
            <a:r>
              <a:rPr lang="pt-PT" dirty="0" err="1"/>
              <a:t>band</a:t>
            </a:r>
            <a:r>
              <a:rPr lang="pt-PT" dirty="0"/>
              <a:t>, </a:t>
            </a:r>
            <a:r>
              <a:rPr lang="pt-PT" dirty="0" err="1"/>
              <a:t>summing</a:t>
            </a:r>
            <a:r>
              <a:rPr lang="pt-PT" dirty="0"/>
              <a:t> </a:t>
            </a:r>
            <a:r>
              <a:rPr lang="pt-PT" dirty="0" err="1"/>
              <a:t>all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power</a:t>
            </a:r>
            <a:r>
              <a:rPr lang="pt-PT" dirty="0"/>
              <a:t> </a:t>
            </a:r>
            <a:r>
              <a:rPr lang="pt-PT" dirty="0" err="1"/>
              <a:t>spectrum</a:t>
            </a:r>
            <a:r>
              <a:rPr lang="pt-PT" dirty="0"/>
              <a:t> </a:t>
            </a:r>
            <a:r>
              <a:rPr lang="pt-PT" dirty="0" err="1"/>
              <a:t>values</a:t>
            </a:r>
            <a:r>
              <a:rPr lang="pt-PT" dirty="0"/>
              <a:t> in </a:t>
            </a:r>
            <a:r>
              <a:rPr lang="pt-PT" dirty="0" err="1"/>
              <a:t>each</a:t>
            </a:r>
            <a:r>
              <a:rPr lang="pt-PT" dirty="0"/>
              <a:t> </a:t>
            </a:r>
            <a:r>
              <a:rPr lang="pt-PT" dirty="0" err="1"/>
              <a:t>frequency</a:t>
            </a:r>
            <a:r>
              <a:rPr lang="pt-PT" dirty="0"/>
              <a:t> range. </a:t>
            </a:r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F5ACDD9-37C6-C51C-E34A-2E62E84E8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050" y="4050792"/>
            <a:ext cx="4149900" cy="12738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2487A6-A98B-261E-621D-24107E6070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2573" y="5598551"/>
            <a:ext cx="7906853" cy="97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323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F7E999-47ED-3E8D-FB29-21498F338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FDA202C-DC1F-DA88-B12F-64189ACB5024}"/>
              </a:ext>
            </a:extLst>
          </p:cNvPr>
          <p:cNvSpPr txBox="1"/>
          <p:nvPr/>
        </p:nvSpPr>
        <p:spPr>
          <a:xfrm>
            <a:off x="274320" y="192813"/>
            <a:ext cx="6400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Methods – Extraction Detail</a:t>
            </a:r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51A77688-56CC-D1EC-7BE8-CB98E77757BF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FE Universidade do Porto - SWERC 2020-2021">
            <a:extLst>
              <a:ext uri="{FF2B5EF4-FFF2-40B4-BE49-F238E27FC236}">
                <a16:creationId xmlns:a16="http://schemas.microsoft.com/office/drawing/2014/main" id="{971D278F-34D2-4529-8D08-6AF53B995B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97F0E5-8EA3-E606-2DD8-5C61A2580390}"/>
              </a:ext>
            </a:extLst>
          </p:cNvPr>
          <p:cNvSpPr txBox="1"/>
          <p:nvPr/>
        </p:nvSpPr>
        <p:spPr>
          <a:xfrm>
            <a:off x="393895" y="1181133"/>
            <a:ext cx="115495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spectral</a:t>
            </a:r>
            <a:r>
              <a:rPr lang="pt-PT" dirty="0"/>
              <a:t> </a:t>
            </a:r>
            <a:r>
              <a:rPr lang="pt-PT" dirty="0" err="1"/>
              <a:t>bandwidth</a:t>
            </a:r>
            <a:r>
              <a:rPr lang="pt-PT" dirty="0"/>
              <a:t> </a:t>
            </a:r>
            <a:r>
              <a:rPr lang="pt-PT" dirty="0" err="1"/>
              <a:t>describes</a:t>
            </a:r>
            <a:r>
              <a:rPr lang="pt-PT" dirty="0"/>
              <a:t> </a:t>
            </a:r>
            <a:r>
              <a:rPr lang="en-US" dirty="0"/>
              <a:t>how concentrated or dispersed the frequency content of an audio signal is.</a:t>
            </a:r>
          </a:p>
          <a:p>
            <a:endParaRPr lang="en-US" dirty="0"/>
          </a:p>
          <a:p>
            <a:r>
              <a:rPr lang="en-US" dirty="0"/>
              <a:t>	1 – We computed the FFT and calculated the magnitude spectrum (represents the amplitude of each frequency component in a signal, obtained from its Fourier Transform). </a:t>
            </a:r>
          </a:p>
          <a:p>
            <a:endParaRPr lang="en-US" dirty="0"/>
          </a:p>
          <a:p>
            <a:r>
              <a:rPr lang="pt-PT" dirty="0"/>
              <a:t>	2- Using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resulting</a:t>
            </a:r>
            <a:r>
              <a:rPr lang="pt-PT" dirty="0"/>
              <a:t> </a:t>
            </a:r>
            <a:r>
              <a:rPr lang="pt-PT" dirty="0" err="1"/>
              <a:t>frequency</a:t>
            </a:r>
            <a:r>
              <a:rPr lang="pt-PT" dirty="0"/>
              <a:t> </a:t>
            </a:r>
            <a:r>
              <a:rPr lang="pt-PT" dirty="0" err="1"/>
              <a:t>array</a:t>
            </a:r>
            <a:r>
              <a:rPr lang="pt-PT" dirty="0"/>
              <a:t>, </a:t>
            </a:r>
            <a:r>
              <a:rPr lang="pt-PT" dirty="0" err="1"/>
              <a:t>computed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spectral</a:t>
            </a:r>
            <a:r>
              <a:rPr lang="pt-PT" dirty="0"/>
              <a:t> </a:t>
            </a:r>
            <a:r>
              <a:rPr lang="pt-PT" dirty="0" err="1"/>
              <a:t>centroid</a:t>
            </a:r>
            <a:r>
              <a:rPr lang="pt-PT" dirty="0"/>
              <a:t> as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weighted</a:t>
            </a:r>
            <a:r>
              <a:rPr lang="pt-PT" dirty="0"/>
              <a:t> </a:t>
            </a:r>
            <a:r>
              <a:rPr lang="pt-PT" dirty="0" err="1"/>
              <a:t>average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frequencies </a:t>
            </a:r>
            <a:r>
              <a:rPr lang="en-US" dirty="0"/>
              <a:t>weighted by their magnitude in the spectrum (</a:t>
            </a:r>
            <a:r>
              <a:rPr lang="en-US" dirty="0" err="1"/>
              <a:t>magnitude_spectrum</a:t>
            </a:r>
            <a:r>
              <a:rPr lang="en-US" dirty="0"/>
              <a:t>). This represents the "center of mass" of the frequency spectrum.</a:t>
            </a:r>
          </a:p>
          <a:p>
            <a:endParaRPr lang="en-US" dirty="0"/>
          </a:p>
          <a:p>
            <a:r>
              <a:rPr lang="en-US" dirty="0"/>
              <a:t>	3- The </a:t>
            </a:r>
            <a:r>
              <a:rPr lang="en-US" b="1" dirty="0"/>
              <a:t>Spectral Bandwidth</a:t>
            </a:r>
            <a:r>
              <a:rPr lang="en-US" dirty="0"/>
              <a:t> is the square root of the variance of frequencies around the Spectral Centroid. </a:t>
            </a:r>
            <a:endParaRPr lang="pt-P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E533E0-3A6D-F045-82E9-D41F3E6EF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639" y="4453128"/>
            <a:ext cx="5844722" cy="69286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4CDD4AE-FC14-04CC-40CC-C03F0D653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878" y="5448593"/>
            <a:ext cx="8228243" cy="103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518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113B40-DB67-2F2A-16A5-FB6362788D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75293A46-D507-F2AE-7C62-0A9134791258}"/>
              </a:ext>
            </a:extLst>
          </p:cNvPr>
          <p:cNvSpPr txBox="1"/>
          <p:nvPr/>
        </p:nvSpPr>
        <p:spPr>
          <a:xfrm>
            <a:off x="274320" y="192813"/>
            <a:ext cx="6400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C00000"/>
                </a:solidFill>
              </a:rPr>
              <a:t>Methods – Extraction Detail</a:t>
            </a:r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8A7C2409-93E4-94F4-7D80-3C2675748C32}"/>
              </a:ext>
            </a:extLst>
          </p:cNvPr>
          <p:cNvCxnSpPr/>
          <p:nvPr/>
        </p:nvCxnSpPr>
        <p:spPr>
          <a:xfrm>
            <a:off x="0" y="1010138"/>
            <a:ext cx="12192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FE Universidade do Porto - SWERC 2020-2021">
            <a:extLst>
              <a:ext uri="{FF2B5EF4-FFF2-40B4-BE49-F238E27FC236}">
                <a16:creationId xmlns:a16="http://schemas.microsoft.com/office/drawing/2014/main" id="{77B54099-9CA1-71CD-E783-EDF7684BA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594" y="148085"/>
            <a:ext cx="2290762" cy="73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E760CCD-BA6A-A5CD-41A4-BB0F864FDA39}"/>
              </a:ext>
            </a:extLst>
          </p:cNvPr>
          <p:cNvSpPr txBox="1"/>
          <p:nvPr/>
        </p:nvSpPr>
        <p:spPr>
          <a:xfrm>
            <a:off x="321212" y="1680674"/>
            <a:ext cx="1154957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b="1" dirty="0" err="1"/>
              <a:t>spectral</a:t>
            </a:r>
            <a:r>
              <a:rPr lang="pt-PT" b="1" dirty="0"/>
              <a:t> </a:t>
            </a:r>
            <a:r>
              <a:rPr lang="pt-PT" b="1" dirty="0" err="1"/>
              <a:t>roloff</a:t>
            </a:r>
            <a:r>
              <a:rPr lang="pt-PT" b="1" dirty="0"/>
              <a:t> </a:t>
            </a:r>
            <a:r>
              <a:rPr lang="en-US" dirty="0"/>
              <a:t>is a measure used in audio signal processing to describe the frequency below which a certain percentage (e.g., 85%) of the signal's total spectral energy is contained.</a:t>
            </a:r>
          </a:p>
          <a:p>
            <a:endParaRPr lang="en-US" dirty="0"/>
          </a:p>
          <a:p>
            <a:r>
              <a:rPr lang="en-US" dirty="0"/>
              <a:t>	1 – Just like in the spectral </a:t>
            </a:r>
            <a:r>
              <a:rPr lang="pt-PT" dirty="0" err="1"/>
              <a:t>bandwidth</a:t>
            </a:r>
            <a:r>
              <a:rPr lang="pt-PT" dirty="0"/>
              <a:t> </a:t>
            </a:r>
            <a:r>
              <a:rPr lang="pt-PT" dirty="0" err="1"/>
              <a:t>computation</a:t>
            </a:r>
            <a:r>
              <a:rPr lang="pt-PT" dirty="0"/>
              <a:t>, we </a:t>
            </a:r>
            <a:r>
              <a:rPr lang="pt-PT" dirty="0" err="1"/>
              <a:t>start</a:t>
            </a:r>
            <a:r>
              <a:rPr lang="pt-PT" dirty="0"/>
              <a:t> </a:t>
            </a:r>
            <a:r>
              <a:rPr lang="pt-PT" dirty="0" err="1"/>
              <a:t>by</a:t>
            </a:r>
            <a:r>
              <a:rPr lang="pt-PT" dirty="0"/>
              <a:t> </a:t>
            </a:r>
            <a:r>
              <a:rPr lang="en-US" dirty="0"/>
              <a:t> performing the FFT, the magnitude spectrum and the frequencies array. </a:t>
            </a:r>
          </a:p>
          <a:p>
            <a:r>
              <a:rPr lang="en-US" dirty="0"/>
              <a:t>	2 – Afterwards, we compute the cumulative sum of the energy (summing the magnitude spectrum values progressively from the lowest to the highest frequency), and the </a:t>
            </a:r>
            <a:r>
              <a:rPr lang="en-US" dirty="0" err="1"/>
              <a:t>roloff_threshold</a:t>
            </a:r>
            <a:r>
              <a:rPr lang="en-US" dirty="0"/>
              <a:t> (85% of the total energy).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pt-PT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050F9D-D693-B6B0-E13D-49D0812E3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98" y="4583023"/>
            <a:ext cx="6083056" cy="1038980"/>
          </a:xfrm>
          <a:prstGeom prst="rect">
            <a:avLst/>
          </a:prstGeom>
        </p:spPr>
      </p:pic>
      <p:pic>
        <p:nvPicPr>
          <p:cNvPr id="2051" name="Picture 3" descr="7-Définition du « Spectral Rolloff Point ». | Download Scientific Diagram">
            <a:extLst>
              <a:ext uri="{FF2B5EF4-FFF2-40B4-BE49-F238E27FC236}">
                <a16:creationId xmlns:a16="http://schemas.microsoft.com/office/drawing/2014/main" id="{943DC745-EE1A-C7A5-213A-B220E3F3C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1979" y="4191398"/>
            <a:ext cx="3645251" cy="1853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36929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</TotalTime>
  <Words>935</Words>
  <Application>Microsoft Office PowerPoint</Application>
  <PresentationFormat>Widescreen</PresentationFormat>
  <Paragraphs>114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Consolas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Ricardo Pinto</dc:creator>
  <cp:lastModifiedBy>José Pedro Evans de Carvalho Nobre Joao</cp:lastModifiedBy>
  <cp:revision>23</cp:revision>
  <dcterms:created xsi:type="dcterms:W3CDTF">2024-12-03T23:48:11Z</dcterms:created>
  <dcterms:modified xsi:type="dcterms:W3CDTF">2025-02-20T19:24:27Z</dcterms:modified>
</cp:coreProperties>
</file>

<file path=docProps/thumbnail.jpeg>
</file>